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Lato"/>
      <p:regular r:id="rId13"/>
      <p:bold r:id="rId14"/>
      <p:italic r:id="rId15"/>
      <p:boldItalic r:id="rId16"/>
    </p:embeddedFont>
    <p:embeddedFont>
      <p:font typeface="Lato Black"/>
      <p:bold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263">
          <p15:clr>
            <a:srgbClr val="747775"/>
          </p15:clr>
        </p15:guide>
        <p15:guide id="2" pos="2314">
          <p15:clr>
            <a:srgbClr val="747775"/>
          </p15:clr>
        </p15:guide>
        <p15:guide id="3" pos="5472">
          <p15:clr>
            <a:srgbClr val="747775"/>
          </p15:clr>
        </p15:guide>
        <p15:guide id="4" pos="5400">
          <p15:clr>
            <a:srgbClr val="747775"/>
          </p15:clr>
        </p15:guide>
        <p15:guide id="5" orient="horz" pos="1548">
          <p15:clr>
            <a:srgbClr val="747775"/>
          </p15:clr>
        </p15:guide>
      </p15:sldGuideLst>
    </p:ext>
    <p:ext uri="GoogleSlidesCustomDataVersion2">
      <go:slidesCustomData xmlns:go="http://customooxmlschemas.google.com/" r:id="rId19" roundtripDataSignature="AMtx7mgXDT9AN+mEJ34iCusVOeZJDbDS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63"/>
        <p:guide pos="2314"/>
        <p:guide pos="5472"/>
        <p:guide pos="5400"/>
        <p:guide pos="154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Lato-regular.fntdata"/><Relationship Id="rId12" Type="http://schemas.openxmlformats.org/officeDocument/2006/relationships/slide" Target="slides/slide7.xml"/><Relationship Id="rId15" Type="http://schemas.openxmlformats.org/officeDocument/2006/relationships/font" Target="fonts/Lato-italic.fntdata"/><Relationship Id="rId14" Type="http://schemas.openxmlformats.org/officeDocument/2006/relationships/font" Target="fonts/Lato-bold.fntdata"/><Relationship Id="rId17" Type="http://schemas.openxmlformats.org/officeDocument/2006/relationships/font" Target="fonts/LatoBlack-bold.fntdata"/><Relationship Id="rId16" Type="http://schemas.openxmlformats.org/officeDocument/2006/relationships/font" Target="fonts/Lato-boldItalic.fntdata"/><Relationship Id="rId19" Type="http://customschemas.google.com/relationships/presentationmetadata" Target="metadata"/><Relationship Id="rId18" Type="http://schemas.openxmlformats.org/officeDocument/2006/relationships/font" Target="fonts/LatoBlack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jp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80ac2a2a9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280ac2a2a9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4b22339e58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g34b22339e58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4b2ede3cca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g34b2ede3cc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4b2ede3cc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4b2ede3cc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4b2ede3c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4b2ede3c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4b2ede3cc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4b2ede3cc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Dark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g280ac2a2a9f_0_2316"/>
          <p:cNvPicPr preferRelativeResize="0"/>
          <p:nvPr/>
        </p:nvPicPr>
        <p:blipFill rotWithShape="1">
          <a:blip r:embed="rId2">
            <a:alphaModFix amt="5000"/>
          </a:blip>
          <a:srcRect b="7813" l="0" r="0" t="781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g280ac2a2a9f_0_2316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g280ac2a2a9f_0_2316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666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g280ac2a2a9f_0_2316"/>
          <p:cNvSpPr txBox="1"/>
          <p:nvPr>
            <p:ph type="ctrTitle"/>
          </p:nvPr>
        </p:nvSpPr>
        <p:spPr>
          <a:xfrm>
            <a:off x="457200" y="1466700"/>
            <a:ext cx="82365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Lato Black"/>
              <a:buNone/>
              <a:defRPr sz="4000"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g280ac2a2a9f_0_2316"/>
          <p:cNvSpPr txBox="1"/>
          <p:nvPr>
            <p:ph idx="1" type="subTitle"/>
          </p:nvPr>
        </p:nvSpPr>
        <p:spPr>
          <a:xfrm>
            <a:off x="390525" y="2789125"/>
            <a:ext cx="83034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Light">
  <p:cSld name="TITLE_1">
    <p:bg>
      <p:bgPr>
        <a:solidFill>
          <a:schemeClr val="accent6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g280ac2a2a9f_0_2322"/>
          <p:cNvPicPr preferRelativeResize="0"/>
          <p:nvPr/>
        </p:nvPicPr>
        <p:blipFill rotWithShape="1">
          <a:blip r:embed="rId2">
            <a:alphaModFix amt="5000"/>
          </a:blip>
          <a:srcRect b="7813" l="0" r="0" t="781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g280ac2a2a9f_0_232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280ac2a2a9f_0_232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666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g280ac2a2a9f_0_2322"/>
          <p:cNvSpPr txBox="1"/>
          <p:nvPr>
            <p:ph type="ctrTitle"/>
          </p:nvPr>
        </p:nvSpPr>
        <p:spPr>
          <a:xfrm>
            <a:off x="457200" y="1466700"/>
            <a:ext cx="82365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ato Black"/>
              <a:buNone/>
              <a:defRPr sz="4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g280ac2a2a9f_0_2322"/>
          <p:cNvSpPr txBox="1"/>
          <p:nvPr>
            <p:ph idx="1" type="subTitle"/>
          </p:nvPr>
        </p:nvSpPr>
        <p:spPr>
          <a:xfrm>
            <a:off x="390525" y="2789125"/>
            <a:ext cx="83034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Orange">
  <p:cSld name="TITLE_1_1">
    <p:bg>
      <p:bgPr>
        <a:solidFill>
          <a:schemeClr val="accent2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g280ac2a2a9f_0_2328"/>
          <p:cNvPicPr preferRelativeResize="0"/>
          <p:nvPr/>
        </p:nvPicPr>
        <p:blipFill rotWithShape="1">
          <a:blip r:embed="rId2">
            <a:alphaModFix amt="5000"/>
          </a:blip>
          <a:srcRect b="7813" l="0" r="0" t="781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g280ac2a2a9f_0_2328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g280ac2a2a9f_0_2328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666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g280ac2a2a9f_0_2328"/>
          <p:cNvSpPr txBox="1"/>
          <p:nvPr>
            <p:ph type="ctrTitle"/>
          </p:nvPr>
        </p:nvSpPr>
        <p:spPr>
          <a:xfrm>
            <a:off x="457200" y="1466700"/>
            <a:ext cx="82365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Lato Black"/>
              <a:buNone/>
              <a:defRPr sz="4000"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6" name="Google Shape;66;g280ac2a2a9f_0_2328"/>
          <p:cNvSpPr txBox="1"/>
          <p:nvPr>
            <p:ph idx="1" type="subTitle"/>
          </p:nvPr>
        </p:nvSpPr>
        <p:spPr>
          <a:xfrm>
            <a:off x="390525" y="2789125"/>
            <a:ext cx="83034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Orange">
  <p:cSld name="SECTION_HEADER_2">
    <p:bg>
      <p:bgPr>
        <a:solidFill>
          <a:schemeClr val="accent2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g280ac2a2a9f_0_2341"/>
          <p:cNvPicPr preferRelativeResize="0"/>
          <p:nvPr/>
        </p:nvPicPr>
        <p:blipFill rotWithShape="1">
          <a:blip r:embed="rId2">
            <a:alphaModFix amt="5000"/>
          </a:blip>
          <a:srcRect b="7813" l="0" r="0" t="781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g280ac2a2a9f_0_2341"/>
          <p:cNvSpPr txBox="1"/>
          <p:nvPr>
            <p:ph type="title"/>
          </p:nvPr>
        </p:nvSpPr>
        <p:spPr>
          <a:xfrm>
            <a:off x="460950" y="138750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Dark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80ac2a2a9f_0_2344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" name="Google Shape;72;g280ac2a2a9f_0_2344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" name="Google Shape;73;g280ac2a2a9f_0_2344"/>
          <p:cNvSpPr txBox="1"/>
          <p:nvPr>
            <p:ph type="title"/>
          </p:nvPr>
        </p:nvSpPr>
        <p:spPr>
          <a:xfrm>
            <a:off x="471825" y="16350"/>
            <a:ext cx="8222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4" name="Google Shape;74;g280ac2a2a9f_0_23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g280ac2a2a9f_0_2344"/>
          <p:cNvSpPr txBox="1"/>
          <p:nvPr/>
        </p:nvSpPr>
        <p:spPr>
          <a:xfrm>
            <a:off x="471825" y="4695625"/>
            <a:ext cx="4021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© Florian Jacta 2025</a:t>
            </a: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6" name="Google Shape;76;g280ac2a2a9f_0_2344"/>
          <p:cNvSpPr txBox="1"/>
          <p:nvPr>
            <p:ph idx="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Light">
  <p:cSld name="TITLE_ONLY_1_2">
    <p:bg>
      <p:bgPr>
        <a:solidFill>
          <a:schemeClr val="l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80ac2a2a9f_0_235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" name="Google Shape;79;g280ac2a2a9f_0_235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" name="Google Shape;80;g280ac2a2a9f_0_2358"/>
          <p:cNvSpPr txBox="1"/>
          <p:nvPr>
            <p:ph type="title"/>
          </p:nvPr>
        </p:nvSpPr>
        <p:spPr>
          <a:xfrm>
            <a:off x="471825" y="16350"/>
            <a:ext cx="8222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1" name="Google Shape;81;g280ac2a2a9f_0_235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g280ac2a2a9f_0_2358"/>
          <p:cNvSpPr txBox="1"/>
          <p:nvPr/>
        </p:nvSpPr>
        <p:spPr>
          <a:xfrm>
            <a:off x="471825" y="4695625"/>
            <a:ext cx="3415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© Florian Jacta 2025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" name="Google Shape;83;g280ac2a2a9f_0_2358"/>
          <p:cNvSpPr txBox="1"/>
          <p:nvPr>
            <p:ph idx="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Orange">
  <p:cSld name="TITLE_ONLY_1_1">
    <p:bg>
      <p:bgPr>
        <a:solidFill>
          <a:schemeClr val="accen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80ac2a2a9f_0_2365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" name="Google Shape;86;g280ac2a2a9f_0_2365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Google Shape;87;g280ac2a2a9f_0_2365"/>
          <p:cNvSpPr txBox="1"/>
          <p:nvPr>
            <p:ph type="title"/>
          </p:nvPr>
        </p:nvSpPr>
        <p:spPr>
          <a:xfrm>
            <a:off x="471825" y="16350"/>
            <a:ext cx="8222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8" name="Google Shape;88;g280ac2a2a9f_0_236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g280ac2a2a9f_0_2365"/>
          <p:cNvSpPr txBox="1"/>
          <p:nvPr/>
        </p:nvSpPr>
        <p:spPr>
          <a:xfrm>
            <a:off x="471825" y="4695625"/>
            <a:ext cx="3871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© Florian Jacta 2025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Orange and Dark">
  <p:cSld name="TITLE_ONLY_1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80ac2a2a9f_0_237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" name="Google Shape;92;g280ac2a2a9f_0_237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" name="Google Shape;93;g280ac2a2a9f_0_2371"/>
          <p:cNvSpPr txBox="1"/>
          <p:nvPr>
            <p:ph type="title"/>
          </p:nvPr>
        </p:nvSpPr>
        <p:spPr>
          <a:xfrm>
            <a:off x="471825" y="16350"/>
            <a:ext cx="8222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g280ac2a2a9f_0_237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g280ac2a2a9f_0_2371"/>
          <p:cNvSpPr txBox="1"/>
          <p:nvPr/>
        </p:nvSpPr>
        <p:spPr>
          <a:xfrm>
            <a:off x="471825" y="4695625"/>
            <a:ext cx="3871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© Florian Jacta 2025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Orange and Light">
  <p:cSld name="TITLE_ONLY_1_1_1_1">
    <p:bg>
      <p:bgPr>
        <a:solidFill>
          <a:schemeClr val="accent6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0ac2a2a9f_0_2377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8" name="Google Shape;98;g280ac2a2a9f_0_2377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g280ac2a2a9f_0_2377"/>
          <p:cNvSpPr txBox="1"/>
          <p:nvPr>
            <p:ph type="title"/>
          </p:nvPr>
        </p:nvSpPr>
        <p:spPr>
          <a:xfrm>
            <a:off x="471825" y="16350"/>
            <a:ext cx="8222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g280ac2a2a9f_0_237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g280ac2a2a9f_0_2377"/>
          <p:cNvSpPr txBox="1"/>
          <p:nvPr/>
        </p:nvSpPr>
        <p:spPr>
          <a:xfrm>
            <a:off x="471825" y="4695625"/>
            <a:ext cx="2196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© Taipy 2023</a:t>
            </a:r>
            <a:r>
              <a:rPr b="0" i="0" lang="en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Dark and Orange">
  <p:cSld name="ONE_COLUMN_TEXT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80ac2a2a9f_0_238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4" name="Google Shape;104;g280ac2a2a9f_0_238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g280ac2a2a9f_0_2389"/>
          <p:cNvSpPr txBox="1"/>
          <p:nvPr>
            <p:ph type="title"/>
          </p:nvPr>
        </p:nvSpPr>
        <p:spPr>
          <a:xfrm>
            <a:off x="457200" y="357800"/>
            <a:ext cx="2577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g280ac2a2a9f_0_2389"/>
          <p:cNvSpPr txBox="1"/>
          <p:nvPr>
            <p:ph idx="1" type="body"/>
          </p:nvPr>
        </p:nvSpPr>
        <p:spPr>
          <a:xfrm>
            <a:off x="457200" y="1465800"/>
            <a:ext cx="2577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g280ac2a2a9f_0_238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Light and Dark">
  <p:cSld name="ONE_COLUMN_TEXT_1_1">
    <p:bg>
      <p:bgPr>
        <a:solidFill>
          <a:schemeClr val="accent6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0ac2a2a9f_0_2395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g280ac2a2a9f_0_2395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" name="Google Shape;111;g280ac2a2a9f_0_2395"/>
          <p:cNvSpPr txBox="1"/>
          <p:nvPr>
            <p:ph type="title"/>
          </p:nvPr>
        </p:nvSpPr>
        <p:spPr>
          <a:xfrm>
            <a:off x="457200" y="357800"/>
            <a:ext cx="2577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" name="Google Shape;112;g280ac2a2a9f_0_2395"/>
          <p:cNvSpPr txBox="1"/>
          <p:nvPr>
            <p:ph idx="1" type="body"/>
          </p:nvPr>
        </p:nvSpPr>
        <p:spPr>
          <a:xfrm>
            <a:off x="457200" y="1465800"/>
            <a:ext cx="2577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3" name="Google Shape;113;g280ac2a2a9f_0_239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Dark">
  <p:cSld name="MAIN_POIN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g280ac2a2a9f_0_2437"/>
          <p:cNvPicPr preferRelativeResize="0"/>
          <p:nvPr/>
        </p:nvPicPr>
        <p:blipFill rotWithShape="1">
          <a:blip r:embed="rId2">
            <a:alphaModFix amt="5000"/>
          </a:blip>
          <a:srcRect b="7813" l="0" r="0" t="781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g280ac2a2a9f_0_2437"/>
          <p:cNvSpPr txBox="1"/>
          <p:nvPr>
            <p:ph type="title"/>
          </p:nvPr>
        </p:nvSpPr>
        <p:spPr>
          <a:xfrm>
            <a:off x="457200" y="712800"/>
            <a:ext cx="6257100" cy="3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9" name="Google Shape;19;g280ac2a2a9f_0_243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Light and Orange">
  <p:cSld name="ONE_COLUMN_TEXT_1_1_1">
    <p:bg>
      <p:bgPr>
        <a:solidFill>
          <a:schemeClr val="accent6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80ac2a2a9f_0_2401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g280ac2a2a9f_0_2401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g280ac2a2a9f_0_2401"/>
          <p:cNvSpPr txBox="1"/>
          <p:nvPr>
            <p:ph type="title"/>
          </p:nvPr>
        </p:nvSpPr>
        <p:spPr>
          <a:xfrm>
            <a:off x="457200" y="357800"/>
            <a:ext cx="2577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g280ac2a2a9f_0_2401"/>
          <p:cNvSpPr txBox="1"/>
          <p:nvPr>
            <p:ph idx="1" type="body"/>
          </p:nvPr>
        </p:nvSpPr>
        <p:spPr>
          <a:xfrm>
            <a:off x="457200" y="1465800"/>
            <a:ext cx="2577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g280ac2a2a9f_0_240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Orange and Light">
  <p:cSld name="ONE_COLUMN_TEXT_1_1_1_1">
    <p:bg>
      <p:bgPr>
        <a:solidFill>
          <a:schemeClr val="accent2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80ac2a2a9f_0_240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g280ac2a2a9f_0_240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g280ac2a2a9f_0_2407"/>
          <p:cNvSpPr txBox="1"/>
          <p:nvPr>
            <p:ph type="title"/>
          </p:nvPr>
        </p:nvSpPr>
        <p:spPr>
          <a:xfrm>
            <a:off x="457200" y="357800"/>
            <a:ext cx="2577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4" name="Google Shape;124;g280ac2a2a9f_0_2407"/>
          <p:cNvSpPr txBox="1"/>
          <p:nvPr>
            <p:ph idx="1" type="body"/>
          </p:nvPr>
        </p:nvSpPr>
        <p:spPr>
          <a:xfrm>
            <a:off x="457200" y="1465800"/>
            <a:ext cx="2577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g280ac2a2a9f_0_240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Orange and Dark">
  <p:cSld name="ONE_COLUMN_TEXT_1_1_1_1_1">
    <p:bg>
      <p:bgPr>
        <a:solidFill>
          <a:schemeClr val="accent2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80ac2a2a9f_0_2413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" name="Google Shape;128;g280ac2a2a9f_0_2413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g280ac2a2a9f_0_2413"/>
          <p:cNvSpPr txBox="1"/>
          <p:nvPr>
            <p:ph type="title"/>
          </p:nvPr>
        </p:nvSpPr>
        <p:spPr>
          <a:xfrm>
            <a:off x="457200" y="357800"/>
            <a:ext cx="2577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0" name="Google Shape;130;g280ac2a2a9f_0_2413"/>
          <p:cNvSpPr txBox="1"/>
          <p:nvPr>
            <p:ph idx="1" type="body"/>
          </p:nvPr>
        </p:nvSpPr>
        <p:spPr>
          <a:xfrm>
            <a:off x="457200" y="1465800"/>
            <a:ext cx="2577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g280ac2a2a9f_0_241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Light">
  <p:cSld name="ONE_COLUMN_TEXT_1_1_1_1_1_1"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80ac2a2a9f_0_241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g280ac2a2a9f_0_241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g280ac2a2a9f_0_2419"/>
          <p:cNvSpPr txBox="1"/>
          <p:nvPr>
            <p:ph type="title"/>
          </p:nvPr>
        </p:nvSpPr>
        <p:spPr>
          <a:xfrm>
            <a:off x="457200" y="357800"/>
            <a:ext cx="2577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g280ac2a2a9f_0_2419"/>
          <p:cNvSpPr txBox="1"/>
          <p:nvPr>
            <p:ph idx="1" type="body"/>
          </p:nvPr>
        </p:nvSpPr>
        <p:spPr>
          <a:xfrm>
            <a:off x="457200" y="1465800"/>
            <a:ext cx="2577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7" name="Google Shape;137;g280ac2a2a9f_0_2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Dark">
  <p:cSld name="ONE_COLUMN_TEXT_1_1_1_1_1_1_1">
    <p:bg>
      <p:bgPr>
        <a:solidFill>
          <a:schemeClr val="dk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80ac2a2a9f_0_2425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g280ac2a2a9f_0_2425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g280ac2a2a9f_0_2425"/>
          <p:cNvSpPr txBox="1"/>
          <p:nvPr>
            <p:ph type="title"/>
          </p:nvPr>
        </p:nvSpPr>
        <p:spPr>
          <a:xfrm>
            <a:off x="457200" y="357800"/>
            <a:ext cx="2577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2" name="Google Shape;142;g280ac2a2a9f_0_2425"/>
          <p:cNvSpPr txBox="1"/>
          <p:nvPr>
            <p:ph idx="1" type="body"/>
          </p:nvPr>
        </p:nvSpPr>
        <p:spPr>
          <a:xfrm>
            <a:off x="457200" y="1465800"/>
            <a:ext cx="2577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g280ac2a2a9f_0_2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Orange">
  <p:cSld name="ONE_COLUMN_TEXT_1_1_1_1_1_1_1_1"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80ac2a2a9f_0_2431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g280ac2a2a9f_0_2431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g280ac2a2a9f_0_2431"/>
          <p:cNvSpPr txBox="1"/>
          <p:nvPr>
            <p:ph type="title"/>
          </p:nvPr>
        </p:nvSpPr>
        <p:spPr>
          <a:xfrm>
            <a:off x="457200" y="357800"/>
            <a:ext cx="2577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8" name="Google Shape;148;g280ac2a2a9f_0_2431"/>
          <p:cNvSpPr txBox="1"/>
          <p:nvPr>
            <p:ph idx="1" type="body"/>
          </p:nvPr>
        </p:nvSpPr>
        <p:spPr>
          <a:xfrm>
            <a:off x="457200" y="1465800"/>
            <a:ext cx="2577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9" name="Google Shape;149;g280ac2a2a9f_0_2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Light">
  <p:cSld name="MAIN_POINT_1">
    <p:bg>
      <p:bgPr>
        <a:solidFill>
          <a:schemeClr val="accent6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g280ac2a2a9f_0_2441"/>
          <p:cNvPicPr preferRelativeResize="0"/>
          <p:nvPr/>
        </p:nvPicPr>
        <p:blipFill rotWithShape="1">
          <a:blip r:embed="rId2">
            <a:alphaModFix amt="5000"/>
          </a:blip>
          <a:srcRect b="7813" l="0" r="0" t="781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280ac2a2a9f_0_2441"/>
          <p:cNvSpPr txBox="1"/>
          <p:nvPr>
            <p:ph type="title"/>
          </p:nvPr>
        </p:nvSpPr>
        <p:spPr>
          <a:xfrm>
            <a:off x="490250" y="488250"/>
            <a:ext cx="625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b="1"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53" name="Google Shape;153;g280ac2a2a9f_0_24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Google Shape;154;g280ac2a2a9f_0_2441"/>
          <p:cNvSpPr txBox="1"/>
          <p:nvPr>
            <p:ph idx="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g280ac2a2a9f_0_2441"/>
          <p:cNvSpPr txBox="1"/>
          <p:nvPr/>
        </p:nvSpPr>
        <p:spPr>
          <a:xfrm>
            <a:off x="471825" y="4695625"/>
            <a:ext cx="2196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© Taipy 2023</a:t>
            </a:r>
            <a:r>
              <a:rPr b="0" i="0" lang="en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Orange">
  <p:cSld name="MAIN_POINT_1_1">
    <p:bg>
      <p:bgPr>
        <a:solidFill>
          <a:schemeClr val="accent2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g280ac2a2a9f_0_2447"/>
          <p:cNvPicPr preferRelativeResize="0"/>
          <p:nvPr/>
        </p:nvPicPr>
        <p:blipFill rotWithShape="1">
          <a:blip r:embed="rId2">
            <a:alphaModFix amt="5000"/>
          </a:blip>
          <a:srcRect b="7813" l="0" r="0" t="781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280ac2a2a9f_0_2447"/>
          <p:cNvSpPr txBox="1"/>
          <p:nvPr>
            <p:ph type="title"/>
          </p:nvPr>
        </p:nvSpPr>
        <p:spPr>
          <a:xfrm>
            <a:off x="490250" y="488250"/>
            <a:ext cx="625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59" name="Google Shape;159;g280ac2a2a9f_0_244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g280ac2a2a9f_0_2447"/>
          <p:cNvSpPr txBox="1"/>
          <p:nvPr>
            <p:ph idx="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yptic - Light and Dark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80ac2a2a9f_0_2452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g280ac2a2a9f_0_2452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g280ac2a2a9f_0_2452"/>
          <p:cNvSpPr txBox="1"/>
          <p:nvPr>
            <p:ph type="title"/>
          </p:nvPr>
        </p:nvSpPr>
        <p:spPr>
          <a:xfrm>
            <a:off x="473700" y="1233175"/>
            <a:ext cx="38370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 Black"/>
              <a:buNone/>
              <a:defRPr sz="3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5" name="Google Shape;165;g280ac2a2a9f_0_2452"/>
          <p:cNvSpPr txBox="1"/>
          <p:nvPr>
            <p:ph idx="1" type="subTitle"/>
          </p:nvPr>
        </p:nvSpPr>
        <p:spPr>
          <a:xfrm>
            <a:off x="417300" y="2779475"/>
            <a:ext cx="38934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6" name="Google Shape;166;g280ac2a2a9f_0_2452"/>
          <p:cNvSpPr txBox="1"/>
          <p:nvPr>
            <p:ph idx="2" type="body"/>
          </p:nvPr>
        </p:nvSpPr>
        <p:spPr>
          <a:xfrm>
            <a:off x="4800600" y="724200"/>
            <a:ext cx="38934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g280ac2a2a9f_0_245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g280ac2a2a9f_0_2452"/>
          <p:cNvSpPr txBox="1"/>
          <p:nvPr/>
        </p:nvSpPr>
        <p:spPr>
          <a:xfrm>
            <a:off x="471825" y="4695625"/>
            <a:ext cx="3655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© Florian Jacta 2025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yptic - Light and Orange">
  <p:cSld name="SECTION_TITLE_AND_DESCRIPTION_1">
    <p:bg>
      <p:bgPr>
        <a:solidFill>
          <a:schemeClr val="accent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80ac2a2a9f_0_2460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g280ac2a2a9f_0_2460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g280ac2a2a9f_0_2460"/>
          <p:cNvSpPr txBox="1"/>
          <p:nvPr>
            <p:ph type="title"/>
          </p:nvPr>
        </p:nvSpPr>
        <p:spPr>
          <a:xfrm>
            <a:off x="473700" y="1233175"/>
            <a:ext cx="38370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 Black"/>
              <a:buNone/>
              <a:defRPr sz="3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3" name="Google Shape;173;g280ac2a2a9f_0_2460"/>
          <p:cNvSpPr txBox="1"/>
          <p:nvPr>
            <p:ph idx="1" type="subTitle"/>
          </p:nvPr>
        </p:nvSpPr>
        <p:spPr>
          <a:xfrm>
            <a:off x="473700" y="2779475"/>
            <a:ext cx="383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4" name="Google Shape;174;g280ac2a2a9f_0_2460"/>
          <p:cNvSpPr txBox="1"/>
          <p:nvPr>
            <p:ph idx="2" type="body"/>
          </p:nvPr>
        </p:nvSpPr>
        <p:spPr>
          <a:xfrm>
            <a:off x="4800600" y="724200"/>
            <a:ext cx="38934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g280ac2a2a9f_0_24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" name="Google Shape;176;g280ac2a2a9f_0_2460"/>
          <p:cNvSpPr txBox="1"/>
          <p:nvPr/>
        </p:nvSpPr>
        <p:spPr>
          <a:xfrm>
            <a:off x="471825" y="4695625"/>
            <a:ext cx="2196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© Taipy 2023</a:t>
            </a:r>
            <a:r>
              <a:rPr b="0" i="0" lang="en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Dark and Light">
  <p:cSld name="ONE_COLUMN_TEXT">
    <p:bg>
      <p:bgPr>
        <a:solidFill>
          <a:schemeClr val="dk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280ac2a2a9f_0_2383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" name="Google Shape;22;g280ac2a2a9f_0_2383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" name="Google Shape;23;g280ac2a2a9f_0_2383"/>
          <p:cNvSpPr txBox="1"/>
          <p:nvPr>
            <p:ph type="title"/>
          </p:nvPr>
        </p:nvSpPr>
        <p:spPr>
          <a:xfrm>
            <a:off x="457200" y="357800"/>
            <a:ext cx="2577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g280ac2a2a9f_0_2383"/>
          <p:cNvSpPr txBox="1"/>
          <p:nvPr>
            <p:ph idx="1" type="body"/>
          </p:nvPr>
        </p:nvSpPr>
        <p:spPr>
          <a:xfrm>
            <a:off x="457075" y="1465800"/>
            <a:ext cx="2577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g280ac2a2a9f_0_238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yptic - Dark and Light">
  <p:cSld name="SECTION_TITLE_AND_DESCRIPTION_1_1">
    <p:bg>
      <p:bgPr>
        <a:solidFill>
          <a:schemeClr val="accent6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80ac2a2a9f_0_2468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g280ac2a2a9f_0_2468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g280ac2a2a9f_0_2468"/>
          <p:cNvSpPr txBox="1"/>
          <p:nvPr>
            <p:ph type="title"/>
          </p:nvPr>
        </p:nvSpPr>
        <p:spPr>
          <a:xfrm>
            <a:off x="473700" y="1233175"/>
            <a:ext cx="38370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Lato Black"/>
              <a:buNone/>
              <a:defRPr sz="3600"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1" name="Google Shape;181;g280ac2a2a9f_0_2468"/>
          <p:cNvSpPr txBox="1"/>
          <p:nvPr>
            <p:ph idx="1" type="subTitle"/>
          </p:nvPr>
        </p:nvSpPr>
        <p:spPr>
          <a:xfrm>
            <a:off x="473700" y="2779475"/>
            <a:ext cx="383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2" name="Google Shape;182;g280ac2a2a9f_0_2468"/>
          <p:cNvSpPr txBox="1"/>
          <p:nvPr>
            <p:ph idx="2" type="body"/>
          </p:nvPr>
        </p:nvSpPr>
        <p:spPr>
          <a:xfrm>
            <a:off x="4800600" y="724200"/>
            <a:ext cx="38934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3" name="Google Shape;183;g280ac2a2a9f_0_246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4" name="Google Shape;184;g280ac2a2a9f_0_2468"/>
          <p:cNvSpPr txBox="1"/>
          <p:nvPr/>
        </p:nvSpPr>
        <p:spPr>
          <a:xfrm>
            <a:off x="471825" y="4695625"/>
            <a:ext cx="2196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© Taipy 2023</a:t>
            </a:r>
            <a:r>
              <a:rPr b="0" i="0" lang="en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5" name="Google Shape;185;g280ac2a2a9f_0_2468"/>
          <p:cNvSpPr txBox="1"/>
          <p:nvPr>
            <p:ph idx="3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yptic - Dark and Orange">
  <p:cSld name="SECTION_TITLE_AND_DESCRIPTION_1_1_1">
    <p:bg>
      <p:bgPr>
        <a:solidFill>
          <a:schemeClr val="accent2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80ac2a2a9f_0_2477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g280ac2a2a9f_0_247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g280ac2a2a9f_0_2477"/>
          <p:cNvSpPr txBox="1"/>
          <p:nvPr>
            <p:ph type="title"/>
          </p:nvPr>
        </p:nvSpPr>
        <p:spPr>
          <a:xfrm>
            <a:off x="473700" y="1233175"/>
            <a:ext cx="38370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Lato Black"/>
              <a:buNone/>
              <a:defRPr sz="3600"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" name="Google Shape;190;g280ac2a2a9f_0_2477"/>
          <p:cNvSpPr txBox="1"/>
          <p:nvPr>
            <p:ph idx="1" type="subTitle"/>
          </p:nvPr>
        </p:nvSpPr>
        <p:spPr>
          <a:xfrm>
            <a:off x="473700" y="2779475"/>
            <a:ext cx="383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1" name="Google Shape;191;g280ac2a2a9f_0_2477"/>
          <p:cNvSpPr txBox="1"/>
          <p:nvPr>
            <p:ph idx="2" type="body"/>
          </p:nvPr>
        </p:nvSpPr>
        <p:spPr>
          <a:xfrm>
            <a:off x="4800600" y="724200"/>
            <a:ext cx="38934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2" name="Google Shape;192;g280ac2a2a9f_0_247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g280ac2a2a9f_0_2477"/>
          <p:cNvSpPr txBox="1"/>
          <p:nvPr/>
        </p:nvSpPr>
        <p:spPr>
          <a:xfrm>
            <a:off x="471825" y="4695625"/>
            <a:ext cx="2196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© Taipy 2023</a:t>
            </a:r>
            <a:r>
              <a:rPr b="0" i="0" lang="en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yptic - Orange and Light">
  <p:cSld name="SECTION_TITLE_AND_DESCRIPTION_1_1_1_1">
    <p:bg>
      <p:bgPr>
        <a:solidFill>
          <a:schemeClr val="l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80ac2a2a9f_0_2485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g280ac2a2a9f_0_2485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g280ac2a2a9f_0_2485"/>
          <p:cNvSpPr txBox="1"/>
          <p:nvPr>
            <p:ph type="title"/>
          </p:nvPr>
        </p:nvSpPr>
        <p:spPr>
          <a:xfrm>
            <a:off x="473700" y="1233175"/>
            <a:ext cx="38370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Lato Black"/>
              <a:buNone/>
              <a:defRPr sz="3600"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8" name="Google Shape;198;g280ac2a2a9f_0_2485"/>
          <p:cNvSpPr txBox="1"/>
          <p:nvPr>
            <p:ph idx="1" type="subTitle"/>
          </p:nvPr>
        </p:nvSpPr>
        <p:spPr>
          <a:xfrm>
            <a:off x="473700" y="2779475"/>
            <a:ext cx="383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9" name="Google Shape;199;g280ac2a2a9f_0_2485"/>
          <p:cNvSpPr txBox="1"/>
          <p:nvPr>
            <p:ph idx="2" type="body"/>
          </p:nvPr>
        </p:nvSpPr>
        <p:spPr>
          <a:xfrm>
            <a:off x="4800600" y="724200"/>
            <a:ext cx="38934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0" name="Google Shape;200;g280ac2a2a9f_0_248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g280ac2a2a9f_0_2485"/>
          <p:cNvSpPr txBox="1"/>
          <p:nvPr/>
        </p:nvSpPr>
        <p:spPr>
          <a:xfrm>
            <a:off x="471825" y="4695625"/>
            <a:ext cx="2196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© Taipy 2023</a:t>
            </a:r>
            <a:r>
              <a:rPr b="0" i="0" lang="en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g280ac2a2a9f_0_2485"/>
          <p:cNvSpPr txBox="1"/>
          <p:nvPr>
            <p:ph idx="3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yptic - Orange and Dark">
  <p:cSld name="SECTION_TITLE_AND_DESCRIPTION_1_1_1_1_1">
    <p:bg>
      <p:bgPr>
        <a:solidFill>
          <a:schemeClr val="dk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80ac2a2a9f_0_249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5" name="Google Shape;205;g280ac2a2a9f_0_249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g280ac2a2a9f_0_2494"/>
          <p:cNvSpPr txBox="1"/>
          <p:nvPr>
            <p:ph type="title"/>
          </p:nvPr>
        </p:nvSpPr>
        <p:spPr>
          <a:xfrm>
            <a:off x="473700" y="1233175"/>
            <a:ext cx="38370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Lato Black"/>
              <a:buNone/>
              <a:defRPr sz="3600"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7" name="Google Shape;207;g280ac2a2a9f_0_2494"/>
          <p:cNvSpPr txBox="1"/>
          <p:nvPr>
            <p:ph idx="1" type="subTitle"/>
          </p:nvPr>
        </p:nvSpPr>
        <p:spPr>
          <a:xfrm>
            <a:off x="473700" y="2779475"/>
            <a:ext cx="383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8" name="Google Shape;208;g280ac2a2a9f_0_2494"/>
          <p:cNvSpPr txBox="1"/>
          <p:nvPr>
            <p:ph idx="2" type="body"/>
          </p:nvPr>
        </p:nvSpPr>
        <p:spPr>
          <a:xfrm>
            <a:off x="4800600" y="724200"/>
            <a:ext cx="38934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g280ac2a2a9f_0_249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0" name="Google Shape;210;g280ac2a2a9f_0_2494"/>
          <p:cNvSpPr txBox="1"/>
          <p:nvPr/>
        </p:nvSpPr>
        <p:spPr>
          <a:xfrm>
            <a:off x="471825" y="4695625"/>
            <a:ext cx="2196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© Taipy 2023</a:t>
            </a:r>
            <a:r>
              <a:rPr b="0" i="0" lang="en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yptic - Light">
  <p:cSld name="CUSTOM"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80ac2a2a9f_0_250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g280ac2a2a9f_0_2502"/>
          <p:cNvSpPr/>
          <p:nvPr>
            <p:ph idx="2" type="pic"/>
          </p:nvPr>
        </p:nvSpPr>
        <p:spPr>
          <a:xfrm>
            <a:off x="4572000" y="7375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g280ac2a2a9f_0_2502"/>
          <p:cNvSpPr txBox="1"/>
          <p:nvPr/>
        </p:nvSpPr>
        <p:spPr>
          <a:xfrm>
            <a:off x="471825" y="4695625"/>
            <a:ext cx="2196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© Taipy 2023</a:t>
            </a:r>
            <a:r>
              <a:rPr b="0" i="0" lang="en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g280ac2a2a9f_0_2502"/>
          <p:cNvSpPr txBox="1"/>
          <p:nvPr>
            <p:ph idx="3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yptic - Dark">
  <p:cSld name="CUSTOM_2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80ac2a2a9f_0_250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g280ac2a2a9f_0_2507"/>
          <p:cNvSpPr/>
          <p:nvPr>
            <p:ph idx="2" type="pic"/>
          </p:nvPr>
        </p:nvSpPr>
        <p:spPr>
          <a:xfrm>
            <a:off x="4572000" y="7375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g280ac2a2a9f_0_2507"/>
          <p:cNvSpPr txBox="1"/>
          <p:nvPr>
            <p:ph idx="3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yptic - Orange">
  <p:cSld name="CUSTOM_1">
    <p:bg>
      <p:bgPr>
        <a:solidFill>
          <a:schemeClr val="accent2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80ac2a2a9f_0_25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" name="Google Shape;222;g280ac2a2a9f_0_2511"/>
          <p:cNvSpPr/>
          <p:nvPr>
            <p:ph idx="2" type="pic"/>
          </p:nvPr>
        </p:nvSpPr>
        <p:spPr>
          <a:xfrm>
            <a:off x="4572000" y="7375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Google Shape;223;g280ac2a2a9f_0_2511"/>
          <p:cNvSpPr txBox="1"/>
          <p:nvPr>
            <p:ph idx="3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- Dark">
  <p:cSld name="CAPTION_ONLY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80ac2a2a9f_0_25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g280ac2a2a9f_0_2515"/>
          <p:cNvSpPr txBox="1"/>
          <p:nvPr>
            <p:ph type="title"/>
          </p:nvPr>
        </p:nvSpPr>
        <p:spPr>
          <a:xfrm>
            <a:off x="475500" y="1428750"/>
            <a:ext cx="82221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0"/>
              <a:buFont typeface="Lato Black"/>
              <a:buNone/>
              <a:defRPr sz="10000">
                <a:solidFill>
                  <a:schemeClr val="accent6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7" name="Google Shape;227;g280ac2a2a9f_0_2515"/>
          <p:cNvSpPr txBox="1"/>
          <p:nvPr>
            <p:ph idx="1" type="body"/>
          </p:nvPr>
        </p:nvSpPr>
        <p:spPr>
          <a:xfrm>
            <a:off x="475500" y="2743200"/>
            <a:ext cx="8222100" cy="19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●"/>
              <a:defRPr>
                <a:solidFill>
                  <a:schemeClr val="accent6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- Light">
  <p:cSld name="BIG_NUMBER">
    <p:bg>
      <p:bgPr>
        <a:solidFill>
          <a:schemeClr val="accent6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80ac2a2a9f_0_2519"/>
          <p:cNvSpPr txBox="1"/>
          <p:nvPr>
            <p:ph hasCustomPrompt="1" type="title"/>
          </p:nvPr>
        </p:nvSpPr>
        <p:spPr>
          <a:xfrm>
            <a:off x="475500" y="1428750"/>
            <a:ext cx="82221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Lato Black"/>
              <a:buNone/>
              <a:defRPr sz="10000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0" name="Google Shape;230;g280ac2a2a9f_0_2519"/>
          <p:cNvSpPr txBox="1"/>
          <p:nvPr>
            <p:ph idx="1" type="body"/>
          </p:nvPr>
        </p:nvSpPr>
        <p:spPr>
          <a:xfrm>
            <a:off x="475500" y="2743200"/>
            <a:ext cx="8222100" cy="18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  <a:defRPr>
                <a:solidFill>
                  <a:schemeClr val="accent2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31" name="Google Shape;231;g280ac2a2a9f_0_25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2" name="Google Shape;232;g280ac2a2a9f_0_2519"/>
          <p:cNvSpPr txBox="1"/>
          <p:nvPr/>
        </p:nvSpPr>
        <p:spPr>
          <a:xfrm>
            <a:off x="471825" y="4695625"/>
            <a:ext cx="2196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© Taipy 2023</a:t>
            </a:r>
            <a:r>
              <a:rPr b="0" i="0" lang="en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g280ac2a2a9f_0_2519"/>
          <p:cNvSpPr txBox="1"/>
          <p:nvPr>
            <p:ph idx="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- Orange">
  <p:cSld name="BIG_NUMBER_1">
    <p:bg>
      <p:bgPr>
        <a:solidFill>
          <a:schemeClr val="accent2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80ac2a2a9f_0_2525"/>
          <p:cNvSpPr txBox="1"/>
          <p:nvPr>
            <p:ph type="title"/>
          </p:nvPr>
        </p:nvSpPr>
        <p:spPr>
          <a:xfrm>
            <a:off x="475500" y="1428750"/>
            <a:ext cx="82221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0"/>
              <a:buFont typeface="Lato Black"/>
              <a:buNone/>
              <a:defRPr sz="10000">
                <a:solidFill>
                  <a:schemeClr val="accent6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0"/>
              <a:buFont typeface="Lato Black"/>
              <a:buNone/>
              <a:defRPr sz="10000">
                <a:solidFill>
                  <a:schemeClr val="accent6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0"/>
              <a:buFont typeface="Lato Black"/>
              <a:buNone/>
              <a:defRPr sz="10000">
                <a:solidFill>
                  <a:schemeClr val="accent6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0"/>
              <a:buFont typeface="Lato Black"/>
              <a:buNone/>
              <a:defRPr sz="10000">
                <a:solidFill>
                  <a:schemeClr val="accent6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0"/>
              <a:buFont typeface="Lato Black"/>
              <a:buNone/>
              <a:defRPr sz="10000">
                <a:solidFill>
                  <a:schemeClr val="accent6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0"/>
              <a:buFont typeface="Lato Black"/>
              <a:buNone/>
              <a:defRPr sz="10000">
                <a:solidFill>
                  <a:schemeClr val="accent6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0"/>
              <a:buFont typeface="Lato Black"/>
              <a:buNone/>
              <a:defRPr sz="10000">
                <a:solidFill>
                  <a:schemeClr val="accent6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0"/>
              <a:buFont typeface="Lato Black"/>
              <a:buNone/>
              <a:defRPr sz="10000">
                <a:solidFill>
                  <a:schemeClr val="accent6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0"/>
              <a:buFont typeface="Lato Black"/>
              <a:buNone/>
              <a:defRPr sz="10000">
                <a:solidFill>
                  <a:schemeClr val="accent6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236" name="Google Shape;236;g280ac2a2a9f_0_2525"/>
          <p:cNvSpPr txBox="1"/>
          <p:nvPr>
            <p:ph idx="1" type="body"/>
          </p:nvPr>
        </p:nvSpPr>
        <p:spPr>
          <a:xfrm>
            <a:off x="475500" y="2743200"/>
            <a:ext cx="8222100" cy="18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●"/>
              <a:defRPr>
                <a:solidFill>
                  <a:schemeClr val="accent6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>
                <a:solidFill>
                  <a:schemeClr val="accent6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>
                <a:solidFill>
                  <a:schemeClr val="accent6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  <a:defRPr>
                <a:solidFill>
                  <a:schemeClr val="accent6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37" name="Google Shape;237;g280ac2a2a9f_0_25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" name="Google Shape;238;g280ac2a2a9f_0_2525"/>
          <p:cNvSpPr txBox="1"/>
          <p:nvPr>
            <p:ph idx="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ster">
  <p:cSld name="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ark">
  <p:cSld name="BIG_NUMBER_1_1_1">
    <p:bg>
      <p:bgPr>
        <a:solidFill>
          <a:schemeClr val="dk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80ac2a2a9f_0_25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" name="Google Shape;241;g280ac2a2a9f_0_2534"/>
          <p:cNvSpPr txBox="1"/>
          <p:nvPr>
            <p:ph idx="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Orange">
  <p:cSld name="BIG_NUMBER_1_1_1_1">
    <p:bg>
      <p:bgPr>
        <a:solidFill>
          <a:schemeClr val="accent2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80ac2a2a9f_0_253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4" name="Google Shape;244;g280ac2a2a9f_0_2537"/>
          <p:cNvSpPr txBox="1"/>
          <p:nvPr>
            <p:ph idx="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ocial media">
  <p:cSld name="BLANK_1">
    <p:bg>
      <p:bgPr>
        <a:solidFill>
          <a:schemeClr val="dk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80ac2a2a9f_0_2550"/>
          <p:cNvSpPr txBox="1"/>
          <p:nvPr/>
        </p:nvSpPr>
        <p:spPr>
          <a:xfrm>
            <a:off x="1162470" y="1584425"/>
            <a:ext cx="29262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" sz="4200" u="none" cap="none" strike="noStrike">
                <a:solidFill>
                  <a:srgbClr val="FFFFFF"/>
                </a:solidFill>
                <a:latin typeface="Lato Black"/>
                <a:ea typeface="Lato Black"/>
                <a:cs typeface="Lato Black"/>
                <a:sym typeface="Lato Black"/>
              </a:rPr>
              <a:t>Thank </a:t>
            </a:r>
            <a:r>
              <a:rPr b="0" i="0" lang="en" sz="4200" u="none" cap="none" strike="noStrike">
                <a:solidFill>
                  <a:srgbClr val="FF462B"/>
                </a:solidFill>
                <a:latin typeface="Lato Black"/>
                <a:ea typeface="Lato Black"/>
                <a:cs typeface="Lato Black"/>
                <a:sym typeface="Lato Black"/>
              </a:rPr>
              <a:t>you</a:t>
            </a:r>
            <a:endParaRPr b="0" i="0" sz="4200" u="none" cap="none" strike="noStrike">
              <a:solidFill>
                <a:srgbClr val="FF462B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247" name="Google Shape;247;g280ac2a2a9f_0_2550"/>
          <p:cNvSpPr txBox="1"/>
          <p:nvPr/>
        </p:nvSpPr>
        <p:spPr>
          <a:xfrm>
            <a:off x="1180000" y="2546275"/>
            <a:ext cx="2926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Poppins"/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Follow us on social media!</a:t>
            </a:r>
            <a:endParaRPr b="0" i="0" sz="2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8" name="Google Shape;248;g280ac2a2a9f_0_25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12206" y="1444225"/>
            <a:ext cx="524518" cy="43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280ac2a2a9f_0_2550"/>
          <p:cNvSpPr txBox="1"/>
          <p:nvPr/>
        </p:nvSpPr>
        <p:spPr>
          <a:xfrm>
            <a:off x="5729700" y="1444225"/>
            <a:ext cx="1634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Taipy_io</a:t>
            </a:r>
            <a:endParaRPr b="1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g280ac2a2a9f_0_2550"/>
          <p:cNvSpPr txBox="1"/>
          <p:nvPr/>
        </p:nvSpPr>
        <p:spPr>
          <a:xfrm>
            <a:off x="5729700" y="2356200"/>
            <a:ext cx="1634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@Taipy.io</a:t>
            </a:r>
            <a:endParaRPr b="1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1" name="Google Shape;251;g280ac2a2a9f_0_25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2200" y="2356200"/>
            <a:ext cx="431101" cy="431101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g280ac2a2a9f_0_2550"/>
          <p:cNvSpPr txBox="1"/>
          <p:nvPr/>
        </p:nvSpPr>
        <p:spPr>
          <a:xfrm>
            <a:off x="5729700" y="3268175"/>
            <a:ext cx="1634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Avaiga/Taipy</a:t>
            </a:r>
            <a:endParaRPr b="1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3" name="Google Shape;253;g280ac2a2a9f_0_25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12188" y="3268175"/>
            <a:ext cx="431100" cy="43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280ac2a2a9f_0_255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Dark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g280ac2a2a9f_0_2334"/>
          <p:cNvPicPr preferRelativeResize="0"/>
          <p:nvPr/>
        </p:nvPicPr>
        <p:blipFill rotWithShape="1">
          <a:blip r:embed="rId2">
            <a:alphaModFix amt="5000"/>
          </a:blip>
          <a:srcRect b="7813" l="0" r="0" t="781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g280ac2a2a9f_0_2334"/>
          <p:cNvSpPr txBox="1"/>
          <p:nvPr>
            <p:ph type="title"/>
          </p:nvPr>
        </p:nvSpPr>
        <p:spPr>
          <a:xfrm>
            <a:off x="460950" y="138750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Dark and Light">
  <p:cSld name="TITLE_ONL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280ac2a2a9f_0_235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" name="Google Shape;32;g280ac2a2a9f_0_235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" name="Google Shape;33;g280ac2a2a9f_0_2351"/>
          <p:cNvSpPr txBox="1"/>
          <p:nvPr>
            <p:ph type="title"/>
          </p:nvPr>
        </p:nvSpPr>
        <p:spPr>
          <a:xfrm>
            <a:off x="471825" y="16350"/>
            <a:ext cx="8222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" name="Google Shape;34;g280ac2a2a9f_0_23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g280ac2a2a9f_0_2351"/>
          <p:cNvSpPr txBox="1"/>
          <p:nvPr/>
        </p:nvSpPr>
        <p:spPr>
          <a:xfrm>
            <a:off x="471825" y="4695625"/>
            <a:ext cx="3871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© Florian Jacta 2025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" name="Google Shape;36;g280ac2a2a9f_0_2351"/>
          <p:cNvSpPr txBox="1"/>
          <p:nvPr>
            <p:ph idx="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Light">
  <p:cSld name="BIG_NUMBER_1_1">
    <p:bg>
      <p:bgPr>
        <a:solidFill>
          <a:schemeClr val="accent6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280ac2a2a9f_0_25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g280ac2a2a9f_0_2530"/>
          <p:cNvSpPr txBox="1"/>
          <p:nvPr>
            <p:ph idx="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g280ac2a2a9f_0_2530"/>
          <p:cNvSpPr txBox="1"/>
          <p:nvPr/>
        </p:nvSpPr>
        <p:spPr>
          <a:xfrm>
            <a:off x="471825" y="4695625"/>
            <a:ext cx="3975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© Florian Jacta 2025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Github repo" type="blank">
  <p:cSld name="BLANK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280ac2a2a9f_0_2540"/>
          <p:cNvSpPr txBox="1"/>
          <p:nvPr/>
        </p:nvSpPr>
        <p:spPr>
          <a:xfrm>
            <a:off x="1162470" y="1584425"/>
            <a:ext cx="29262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" sz="4200" u="none" cap="none" strike="noStrike">
                <a:solidFill>
                  <a:srgbClr val="FFFFFF"/>
                </a:solidFill>
                <a:latin typeface="Lato Black"/>
                <a:ea typeface="Lato Black"/>
                <a:cs typeface="Lato Black"/>
                <a:sym typeface="Lato Black"/>
              </a:rPr>
              <a:t>Thank </a:t>
            </a:r>
            <a:r>
              <a:rPr b="0" i="0" lang="en" sz="4200" u="none" cap="none" strike="noStrike">
                <a:solidFill>
                  <a:srgbClr val="FF462B"/>
                </a:solidFill>
                <a:latin typeface="Lato Black"/>
                <a:ea typeface="Lato Black"/>
                <a:cs typeface="Lato Black"/>
                <a:sym typeface="Lato Black"/>
              </a:rPr>
              <a:t>you</a:t>
            </a:r>
            <a:endParaRPr b="0" i="0" sz="4200" u="none" cap="none" strike="noStrike">
              <a:solidFill>
                <a:srgbClr val="FF462B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43" name="Google Shape;43;g280ac2a2a9f_0_2540"/>
          <p:cNvSpPr txBox="1"/>
          <p:nvPr/>
        </p:nvSpPr>
        <p:spPr>
          <a:xfrm>
            <a:off x="1180000" y="2546275"/>
            <a:ext cx="29262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50000"/>
              <a:buFont typeface="Poppins"/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And contribute to</a:t>
            </a:r>
            <a:endParaRPr b="0" i="0" sz="2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50000"/>
              <a:buFont typeface="Poppins"/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our Git repo !</a:t>
            </a:r>
            <a:r>
              <a:rPr b="0" i="0" lang="en" sz="42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" name="Google Shape;44;g280ac2a2a9f_0_2540"/>
          <p:cNvGrpSpPr/>
          <p:nvPr/>
        </p:nvGrpSpPr>
        <p:grpSpPr>
          <a:xfrm>
            <a:off x="5283606" y="1372785"/>
            <a:ext cx="2058300" cy="2058300"/>
            <a:chOff x="6589309" y="915585"/>
            <a:chExt cx="2058300" cy="2058300"/>
          </a:xfrm>
        </p:grpSpPr>
        <p:sp>
          <p:nvSpPr>
            <p:cNvPr id="45" name="Google Shape;45;g280ac2a2a9f_0_2540"/>
            <p:cNvSpPr/>
            <p:nvPr/>
          </p:nvSpPr>
          <p:spPr>
            <a:xfrm>
              <a:off x="6589309" y="915585"/>
              <a:ext cx="2058300" cy="20583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283282">
                  <a:alpha val="1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Qr code&#10;&#10;Description automatically generated" id="46" name="Google Shape;46;g280ac2a2a9f_0_2540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6809150" y="1135421"/>
              <a:ext cx="1618600" cy="1618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" name="Google Shape;47;g280ac2a2a9f_0_2540"/>
          <p:cNvGrpSpPr/>
          <p:nvPr/>
        </p:nvGrpSpPr>
        <p:grpSpPr>
          <a:xfrm>
            <a:off x="4856098" y="3558774"/>
            <a:ext cx="2986527" cy="307801"/>
            <a:chOff x="5084698" y="3558774"/>
            <a:chExt cx="2986527" cy="307801"/>
          </a:xfrm>
        </p:grpSpPr>
        <p:sp>
          <p:nvSpPr>
            <p:cNvPr id="48" name="Google Shape;48;g280ac2a2a9f_0_2540"/>
            <p:cNvSpPr txBox="1"/>
            <p:nvPr/>
          </p:nvSpPr>
          <p:spPr>
            <a:xfrm>
              <a:off x="5391025" y="3558775"/>
              <a:ext cx="26802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https://github.com</a:t>
              </a:r>
              <a:r>
                <a:rPr b="0" i="0" lang="en" sz="1400" u="none" cap="none" strike="noStrike">
                  <a:solidFill>
                    <a:srgbClr val="FF462B"/>
                  </a:solidFill>
                  <a:latin typeface="Lato"/>
                  <a:ea typeface="Lato"/>
                  <a:cs typeface="Lato"/>
                  <a:sym typeface="Lato"/>
                </a:rPr>
                <a:t>/Avaiga/taipy</a:t>
              </a:r>
              <a:endParaRPr b="0" i="0" sz="1400" u="none" cap="none" strike="noStrike">
                <a:solidFill>
                  <a:srgbClr val="FF462B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49" name="Google Shape;49;g280ac2a2a9f_0_254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084698" y="3558774"/>
              <a:ext cx="307816" cy="3078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0" name="Google Shape;50;g280ac2a2a9f_0_254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Light">
  <p:cSld name="SECTION_HEADER_1">
    <p:bg>
      <p:bgPr>
        <a:solidFill>
          <a:schemeClr val="accent6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g280ac2a2a9f_0_2337"/>
          <p:cNvPicPr preferRelativeResize="0"/>
          <p:nvPr/>
        </p:nvPicPr>
        <p:blipFill rotWithShape="1">
          <a:blip r:embed="rId2">
            <a:alphaModFix amt="5000"/>
          </a:blip>
          <a:srcRect b="7813" l="0" r="0" t="781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g280ac2a2a9f_0_2337"/>
          <p:cNvSpPr txBox="1"/>
          <p:nvPr>
            <p:ph type="title"/>
          </p:nvPr>
        </p:nvSpPr>
        <p:spPr>
          <a:xfrm>
            <a:off x="460950" y="138750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 Black"/>
              <a:buNone/>
              <a:defRPr sz="3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 Black"/>
              <a:buNone/>
              <a:defRPr sz="3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 Black"/>
              <a:buNone/>
              <a:defRPr sz="3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 Black"/>
              <a:buNone/>
              <a:defRPr sz="3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 Black"/>
              <a:buNone/>
              <a:defRPr sz="3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 Black"/>
              <a:buNone/>
              <a:defRPr sz="3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 Black"/>
              <a:buNone/>
              <a:defRPr sz="3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 Black"/>
              <a:buNone/>
              <a:defRPr sz="3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 Black"/>
              <a:buNone/>
              <a:defRPr sz="3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4" name="Google Shape;54;g280ac2a2a9f_0_2337"/>
          <p:cNvSpPr txBox="1"/>
          <p:nvPr/>
        </p:nvSpPr>
        <p:spPr>
          <a:xfrm>
            <a:off x="471825" y="4695625"/>
            <a:ext cx="363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© Florian Jacta 2025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43" Type="http://schemas.openxmlformats.org/officeDocument/2006/relationships/theme" Target="../theme/theme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280ac2a2a9f_0_2311"/>
          <p:cNvSpPr txBox="1"/>
          <p:nvPr>
            <p:ph type="title"/>
          </p:nvPr>
        </p:nvSpPr>
        <p:spPr>
          <a:xfrm>
            <a:off x="471825" y="457200"/>
            <a:ext cx="8222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 b="0" i="0" sz="32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 b="0" i="0" sz="32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 b="0" i="0" sz="32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 b="0" i="0" sz="32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 b="0" i="0" sz="32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 b="0" i="0" sz="32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 b="0" i="0" sz="32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 b="0" i="0" sz="32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 b="0" i="0" sz="32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" name="Google Shape;7;g280ac2a2a9f_0_2311"/>
          <p:cNvSpPr txBox="1"/>
          <p:nvPr>
            <p:ph idx="1" type="body"/>
          </p:nvPr>
        </p:nvSpPr>
        <p:spPr>
          <a:xfrm>
            <a:off x="471900" y="1138200"/>
            <a:ext cx="8222100" cy="26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Lato"/>
              <a:buChar char="●"/>
              <a:defRPr b="0" i="0" sz="18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g280ac2a2a9f_0_23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g280ac2a2a9f_0_2311"/>
          <p:cNvSpPr txBox="1"/>
          <p:nvPr/>
        </p:nvSpPr>
        <p:spPr>
          <a:xfrm>
            <a:off x="471825" y="4695625"/>
            <a:ext cx="3038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© </a:t>
            </a:r>
            <a:r>
              <a:rPr b="1" lang="en"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Florian Jacta </a:t>
            </a:r>
            <a:r>
              <a:rPr b="1" i="0" lang="en" sz="10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202</a:t>
            </a:r>
            <a:r>
              <a:rPr b="1" lang="en"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r>
              <a:rPr b="0" i="0" lang="en" sz="10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All rights reserved</a:t>
            </a:r>
            <a:endParaRPr b="0" i="0" sz="10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chemeClr val="accent5"/>
          </p15:clr>
        </p15:guide>
        <p15:guide id="2" pos="2880">
          <p15:clr>
            <a:schemeClr val="accent5"/>
          </p15:clr>
        </p15:guide>
        <p15:guide id="3" pos="288">
          <p15:clr>
            <a:schemeClr val="accent5"/>
          </p15:clr>
        </p15:guide>
        <p15:guide id="4" pos="5472">
          <p15:clr>
            <a:schemeClr val="accent5"/>
          </p15:clr>
        </p15:guide>
        <p15:guide id="5" orient="horz" pos="288">
          <p15:clr>
            <a:schemeClr val="accent5"/>
          </p15:clr>
        </p15:guide>
        <p15:guide id="6" orient="horz" pos="2958">
          <p15:clr>
            <a:schemeClr val="accent5"/>
          </p15:clr>
        </p15:guide>
        <p15:guide id="7" pos="2736">
          <p15:clr>
            <a:schemeClr val="accent5"/>
          </p15:clr>
        </p15:guide>
        <p15:guide id="8" pos="3024">
          <p15:clr>
            <a:schemeClr val="accent5"/>
          </p15:clr>
        </p15:guide>
        <p15:guide id="9" orient="horz" pos="1512">
          <p15:clr>
            <a:schemeClr val="accent5"/>
          </p15:clr>
        </p15:guide>
        <p15:guide id="10" orient="horz" pos="1728">
          <p15:clr>
            <a:schemeClr val="accent5"/>
          </p15:clr>
        </p15:guide>
        <p15:guide id="11" orient="horz" pos="900">
          <p15:clr>
            <a:schemeClr val="accent5"/>
          </p15:clr>
        </p15:guide>
        <p15:guide id="12" pos="4250">
          <p15:clr>
            <a:schemeClr val="accent5"/>
          </p15:clr>
        </p15:guide>
        <p15:guide id="13" pos="1584">
          <p15:clr>
            <a:schemeClr val="accent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ypistats.org/packages/pyvista" TargetMode="External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FlorianJacta/Work-Home" TargetMode="External"/><Relationship Id="rId4" Type="http://schemas.openxmlformats.org/officeDocument/2006/relationships/hyperlink" Target="https://www.ansys.com/fr-fr/products/simai" TargetMode="External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80ac2a2a9f_0_6"/>
          <p:cNvSpPr txBox="1"/>
          <p:nvPr>
            <p:ph type="ctrTitle"/>
          </p:nvPr>
        </p:nvSpPr>
        <p:spPr>
          <a:xfrm>
            <a:off x="453750" y="942025"/>
            <a:ext cx="82365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4400">
                <a:latin typeface="Calibri"/>
                <a:ea typeface="Calibri"/>
                <a:cs typeface="Calibri"/>
                <a:sym typeface="Calibri"/>
              </a:rPr>
              <a:t>Introduction to Python for </a:t>
            </a:r>
            <a:r>
              <a:rPr lang="en" sz="4400">
                <a:solidFill>
                  <a:srgbClr val="FFB71B"/>
                </a:solidFill>
                <a:latin typeface="Calibri"/>
                <a:ea typeface="Calibri"/>
                <a:cs typeface="Calibri"/>
                <a:sym typeface="Calibri"/>
              </a:rPr>
              <a:t>simulation</a:t>
            </a:r>
            <a:endParaRPr b="1" sz="3600">
              <a:solidFill>
                <a:srgbClr val="FFB71B"/>
              </a:solidFill>
            </a:endParaRPr>
          </a:p>
        </p:txBody>
      </p:sp>
      <p:sp>
        <p:nvSpPr>
          <p:cNvPr id="260" name="Google Shape;260;g280ac2a2a9f_0_6"/>
          <p:cNvSpPr txBox="1"/>
          <p:nvPr>
            <p:ph idx="1" type="subTitle"/>
          </p:nvPr>
        </p:nvSpPr>
        <p:spPr>
          <a:xfrm>
            <a:off x="453750" y="2965275"/>
            <a:ext cx="830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FFB71B"/>
                </a:solidFill>
              </a:rPr>
              <a:t>April, 2025</a:t>
            </a:r>
            <a:endParaRPr b="1">
              <a:solidFill>
                <a:srgbClr val="FFB71B"/>
              </a:solidFill>
            </a:endParaRPr>
          </a:p>
        </p:txBody>
      </p:sp>
      <p:sp>
        <p:nvSpPr>
          <p:cNvPr id="261" name="Google Shape;261;g280ac2a2a9f_0_6"/>
          <p:cNvSpPr txBox="1"/>
          <p:nvPr>
            <p:ph idx="1" type="subTitle"/>
          </p:nvPr>
        </p:nvSpPr>
        <p:spPr>
          <a:xfrm>
            <a:off x="453750" y="3370280"/>
            <a:ext cx="82221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Presented by </a:t>
            </a:r>
            <a:r>
              <a:rPr lang="en" sz="1200">
                <a:solidFill>
                  <a:srgbClr val="FFB71B"/>
                </a:solidFill>
              </a:rPr>
              <a:t>Florian Jacta </a:t>
            </a:r>
            <a:r>
              <a:rPr lang="en" sz="1200"/>
              <a:t>– Product Specialist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"/>
          <p:cNvSpPr txBox="1"/>
          <p:nvPr>
            <p:ph type="title"/>
          </p:nvPr>
        </p:nvSpPr>
        <p:spPr>
          <a:xfrm>
            <a:off x="457200" y="1177050"/>
            <a:ext cx="8229600" cy="27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67"/>
              <a:buNone/>
            </a:pPr>
            <a:r>
              <a:rPr lang="en" sz="3600">
                <a:latin typeface="Lato Black"/>
                <a:ea typeface="Lato Black"/>
                <a:cs typeface="Lato Black"/>
                <a:sym typeface="Lato Black"/>
              </a:rPr>
              <a:t>The </a:t>
            </a:r>
            <a:r>
              <a:rPr lang="en" sz="3600">
                <a:solidFill>
                  <a:srgbClr val="FFB71B"/>
                </a:solidFill>
                <a:latin typeface="Lato Black"/>
                <a:ea typeface="Lato Black"/>
                <a:cs typeface="Lato Black"/>
                <a:sym typeface="Lato Black"/>
              </a:rPr>
              <a:t>Goals</a:t>
            </a:r>
            <a:endParaRPr sz="3600">
              <a:solidFill>
                <a:srgbClr val="FFB71B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Start with 3D Data Visualization in Python</a:t>
            </a:r>
            <a:endParaRPr b="0"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Solve missing information in object</a:t>
            </a:r>
            <a:endParaRPr b="0"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Compute drag for object</a:t>
            </a:r>
            <a:endParaRPr b="0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4b22339e58_0_63"/>
          <p:cNvSpPr txBox="1"/>
          <p:nvPr>
            <p:ph type="title"/>
          </p:nvPr>
        </p:nvSpPr>
        <p:spPr>
          <a:xfrm>
            <a:off x="325550" y="339275"/>
            <a:ext cx="3837000" cy="56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0">
                <a:solidFill>
                  <a:srgbClr val="FFB71B"/>
                </a:solidFill>
              </a:rPr>
              <a:t>PyVista </a:t>
            </a:r>
            <a:r>
              <a:rPr lang="en" sz="3200"/>
              <a:t>- What it is</a:t>
            </a:r>
            <a:endParaRPr sz="3200"/>
          </a:p>
        </p:txBody>
      </p:sp>
      <p:sp>
        <p:nvSpPr>
          <p:cNvPr id="272" name="Google Shape;272;g34b22339e58_0_63"/>
          <p:cNvSpPr txBox="1"/>
          <p:nvPr>
            <p:ph idx="4294967295" type="body"/>
          </p:nvPr>
        </p:nvSpPr>
        <p:spPr>
          <a:xfrm>
            <a:off x="97400" y="1271850"/>
            <a:ext cx="4401900" cy="3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Python </a:t>
            </a:r>
            <a:r>
              <a:rPr lang="en">
                <a:solidFill>
                  <a:schemeClr val="dk1"/>
                </a:solidFill>
              </a:rPr>
              <a:t>package built on VTK for 3D scientific visualization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Natively supports file formats like .</a:t>
            </a:r>
            <a:r>
              <a:rPr b="1" lang="en">
                <a:solidFill>
                  <a:schemeClr val="dk1"/>
                </a:solidFill>
              </a:rPr>
              <a:t>vtp, .vtu, .vtk</a:t>
            </a:r>
            <a:endParaRPr b="1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Enables interactive </a:t>
            </a:r>
            <a:r>
              <a:rPr b="1" lang="en">
                <a:solidFill>
                  <a:schemeClr val="dk1"/>
                </a:solidFill>
              </a:rPr>
              <a:t>3D plots</a:t>
            </a:r>
            <a:r>
              <a:rPr lang="en">
                <a:solidFill>
                  <a:schemeClr val="dk1"/>
                </a:solidFill>
              </a:rPr>
              <a:t> for volume and surface meshes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Integrates with </a:t>
            </a:r>
            <a:r>
              <a:rPr b="1" lang="en">
                <a:solidFill>
                  <a:schemeClr val="dk1"/>
                </a:solidFill>
              </a:rPr>
              <a:t>NumPy </a:t>
            </a:r>
            <a:r>
              <a:rPr lang="en">
                <a:solidFill>
                  <a:schemeClr val="dk1"/>
                </a:solidFill>
              </a:rPr>
              <a:t>for numerical analysis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3" name="Google Shape;273;g34b22339e58_0_63"/>
          <p:cNvSpPr txBox="1"/>
          <p:nvPr>
            <p:ph idx="2" type="body"/>
          </p:nvPr>
        </p:nvSpPr>
        <p:spPr>
          <a:xfrm>
            <a:off x="4800175" y="309150"/>
            <a:ext cx="3893400" cy="116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>
                <a:latin typeface="Lato Black"/>
                <a:ea typeface="Lato Black"/>
                <a:cs typeface="Lato Black"/>
                <a:sym typeface="Lato Black"/>
              </a:rPr>
              <a:t>PyVista </a:t>
            </a:r>
            <a:r>
              <a:rPr lang="en" sz="3200">
                <a:solidFill>
                  <a:srgbClr val="FFB71B"/>
                </a:solidFill>
                <a:latin typeface="Lato Black"/>
                <a:ea typeface="Lato Black"/>
                <a:cs typeface="Lato Black"/>
                <a:sym typeface="Lato Black"/>
              </a:rPr>
              <a:t>Functions</a:t>
            </a:r>
            <a:endParaRPr sz="3200">
              <a:solidFill>
                <a:srgbClr val="FFB71B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274" name="Google Shape;274;g34b22339e58_0_63"/>
          <p:cNvSpPr txBox="1"/>
          <p:nvPr>
            <p:ph idx="4294967295" type="body"/>
          </p:nvPr>
        </p:nvSpPr>
        <p:spPr>
          <a:xfrm>
            <a:off x="4672600" y="1239300"/>
            <a:ext cx="4401900" cy="3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0FAFF"/>
              </a:buClr>
              <a:buSzPts val="1800"/>
              <a:buChar char="●"/>
            </a:pPr>
            <a:r>
              <a:rPr b="1" lang="en">
                <a:solidFill>
                  <a:srgbClr val="F0FAFF"/>
                </a:solidFill>
              </a:rPr>
              <a:t>Read</a:t>
            </a:r>
            <a:r>
              <a:rPr lang="en">
                <a:solidFill>
                  <a:srgbClr val="F0FAFF"/>
                </a:solidFill>
              </a:rPr>
              <a:t>: Import data from formats like .vtp, .vtu, .stl, .ply</a:t>
            </a:r>
            <a:endParaRPr>
              <a:solidFill>
                <a:srgbClr val="F0FAFF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>
              <a:solidFill>
                <a:srgbClr val="F0FAFF"/>
              </a:solidFill>
            </a:endParaRPr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0FAFF"/>
              </a:buClr>
              <a:buSzPts val="1800"/>
              <a:buChar char="●"/>
            </a:pPr>
            <a:r>
              <a:rPr b="1" lang="en">
                <a:solidFill>
                  <a:srgbClr val="F0FAFF"/>
                </a:solidFill>
              </a:rPr>
              <a:t>Transform/Analyze</a:t>
            </a:r>
            <a:r>
              <a:rPr lang="en">
                <a:solidFill>
                  <a:srgbClr val="F0FAFF"/>
                </a:solidFill>
              </a:rPr>
              <a:t>: Translate, rotate, and scale meshes, compute distances, areas…</a:t>
            </a:r>
            <a:endParaRPr>
              <a:solidFill>
                <a:srgbClr val="F0FAFF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>
              <a:solidFill>
                <a:srgbClr val="F0FAFF"/>
              </a:solidFill>
            </a:endParaRPr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0FAFF"/>
              </a:buClr>
              <a:buSzPts val="1800"/>
              <a:buChar char="●"/>
            </a:pPr>
            <a:r>
              <a:rPr b="1" lang="en">
                <a:solidFill>
                  <a:srgbClr val="F0FAFF"/>
                </a:solidFill>
              </a:rPr>
              <a:t>Filter</a:t>
            </a:r>
            <a:r>
              <a:rPr lang="en">
                <a:solidFill>
                  <a:srgbClr val="F0FAFF"/>
                </a:solidFill>
              </a:rPr>
              <a:t>: Smooth meshes, extract surfaces, compute normals</a:t>
            </a:r>
            <a:endParaRPr>
              <a:solidFill>
                <a:srgbClr val="F0FAFF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>
              <a:solidFill>
                <a:srgbClr val="F0FAFF"/>
              </a:solidFill>
            </a:endParaRPr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0FAFF"/>
              </a:buClr>
              <a:buSzPts val="1800"/>
              <a:buChar char="●"/>
            </a:pPr>
            <a:r>
              <a:rPr b="1" lang="en">
                <a:solidFill>
                  <a:srgbClr val="F0FAFF"/>
                </a:solidFill>
              </a:rPr>
              <a:t>Plot</a:t>
            </a:r>
            <a:r>
              <a:rPr lang="en">
                <a:solidFill>
                  <a:srgbClr val="F0FAFF"/>
                </a:solidFill>
              </a:rPr>
              <a:t>: Create 2D/3D visualizations of structured and unstructured data</a:t>
            </a:r>
            <a:endParaRPr>
              <a:solidFill>
                <a:srgbClr val="F0FA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4b2ede3cca_0_13"/>
          <p:cNvSpPr txBox="1"/>
          <p:nvPr>
            <p:ph type="title"/>
          </p:nvPr>
        </p:nvSpPr>
        <p:spPr>
          <a:xfrm>
            <a:off x="471825" y="16350"/>
            <a:ext cx="82224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280" name="Google Shape;280;g34b2ede3cca_0_13"/>
          <p:cNvSpPr txBox="1"/>
          <p:nvPr/>
        </p:nvSpPr>
        <p:spPr>
          <a:xfrm>
            <a:off x="6204100" y="808950"/>
            <a:ext cx="2870400" cy="3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Steps:</a:t>
            </a:r>
            <a:endParaRPr b="1"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-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Install </a:t>
            </a:r>
            <a:r>
              <a:rPr lang="en" sz="1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PyVista Package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-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Import it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-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Read the different files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-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Plot the files 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according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to existing scalars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 can check which scalars are present in the object with: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volume_car.array_names</a:t>
            </a:r>
            <a:endParaRPr i="1"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g34b2ede3cca_0_13"/>
          <p:cNvSpPr txBox="1"/>
          <p:nvPr/>
        </p:nvSpPr>
        <p:spPr>
          <a:xfrm>
            <a:off x="133125" y="4479950"/>
            <a:ext cx="4141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Note: </a:t>
            </a:r>
            <a:r>
              <a:rPr b="1" i="1"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SimAI proposes data visualization out of the box.</a:t>
            </a:r>
            <a:endParaRPr b="1" i="1" sz="1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2" name="Google Shape;282;g34b2ede3cca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493" y="878650"/>
            <a:ext cx="6089700" cy="3494400"/>
          </a:xfrm>
          <a:prstGeom prst="roundRect">
            <a:avLst>
              <a:gd fmla="val 5733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4b2ede3cca_0_23"/>
          <p:cNvSpPr txBox="1"/>
          <p:nvPr>
            <p:ph type="title"/>
          </p:nvPr>
        </p:nvSpPr>
        <p:spPr>
          <a:xfrm>
            <a:off x="471825" y="16350"/>
            <a:ext cx="82224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results</a:t>
            </a:r>
            <a:endParaRPr/>
          </a:p>
        </p:txBody>
      </p:sp>
      <p:pic>
        <p:nvPicPr>
          <p:cNvPr id="288" name="Google Shape;288;g34b2ede3cca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200" y="1213226"/>
            <a:ext cx="4133100" cy="3031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289" name="Google Shape;289;g34b2ede3cca_0_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037550"/>
            <a:ext cx="4419600" cy="328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4b2ede3cca_0_0"/>
          <p:cNvSpPr txBox="1"/>
          <p:nvPr>
            <p:ph type="title"/>
          </p:nvPr>
        </p:nvSpPr>
        <p:spPr>
          <a:xfrm>
            <a:off x="299675" y="338550"/>
            <a:ext cx="2577000" cy="6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B71B"/>
                </a:solidFill>
                <a:latin typeface="Calibri"/>
                <a:ea typeface="Calibri"/>
                <a:cs typeface="Calibri"/>
                <a:sym typeface="Calibri"/>
              </a:rPr>
              <a:t>Objective</a:t>
            </a:r>
            <a:endParaRPr/>
          </a:p>
        </p:txBody>
      </p:sp>
      <p:sp>
        <p:nvSpPr>
          <p:cNvPr id="295" name="Google Shape;295;g34b2ede3cca_0_0"/>
          <p:cNvSpPr txBox="1"/>
          <p:nvPr>
            <p:ph idx="1" type="body"/>
          </p:nvPr>
        </p:nvSpPr>
        <p:spPr>
          <a:xfrm>
            <a:off x="299675" y="1138300"/>
            <a:ext cx="2889600" cy="10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2500">
                <a:latin typeface="Calibri"/>
                <a:ea typeface="Calibri"/>
                <a:cs typeface="Calibri"/>
                <a:sym typeface="Calibri"/>
              </a:rPr>
              <a:t>Compute drag using surface values.</a:t>
            </a:r>
            <a:endParaRPr sz="500"/>
          </a:p>
        </p:txBody>
      </p:sp>
      <p:sp>
        <p:nvSpPr>
          <p:cNvPr id="296" name="Google Shape;296;g34b2ede3cca_0_0"/>
          <p:cNvSpPr txBox="1"/>
          <p:nvPr/>
        </p:nvSpPr>
        <p:spPr>
          <a:xfrm>
            <a:off x="3314475" y="252575"/>
            <a:ext cx="5760000" cy="41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Surface does not contain the </a:t>
            </a:r>
            <a:r>
              <a:rPr i="1" lang="en" sz="1600">
                <a:latin typeface="Calibri"/>
                <a:ea typeface="Calibri"/>
                <a:cs typeface="Calibri"/>
                <a:sym typeface="Calibri"/>
              </a:rPr>
              <a:t>Pressure </a:t>
            </a: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data but volume does.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Use PyVista’s `</a:t>
            </a:r>
            <a:r>
              <a:rPr i="1" lang="en" sz="1600">
                <a:latin typeface="Calibri"/>
                <a:ea typeface="Calibri"/>
                <a:cs typeface="Calibri"/>
                <a:sym typeface="Calibri"/>
              </a:rPr>
              <a:t>.sample()</a:t>
            </a: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` to interpolate nearest volume data to the surface.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We can use either all scalars from the interpolated surface or a part of it.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Now that we have the pressure thanks to the interpolated surface, we can use this formula: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We can approximate the drag from our data: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Lato"/>
              <a:buChar char="●"/>
            </a:pPr>
            <a:r>
              <a:t/>
            </a:r>
            <a:endParaRPr sz="16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7" name="Google Shape;297;g34b2ede3cc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3276" y="2922769"/>
            <a:ext cx="3602400" cy="677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298" name="Google Shape;298;g34b2ede3cca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6830" y="4131150"/>
            <a:ext cx="3615300" cy="677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299" name="Google Shape;299;g34b2ede3cca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5400" y="1232154"/>
            <a:ext cx="3678000" cy="335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300" name="Google Shape;300;g34b2ede3cca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2725" y="2391300"/>
            <a:ext cx="2791500" cy="2093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4b2ede3cca_0_33"/>
          <p:cNvSpPr txBox="1"/>
          <p:nvPr>
            <p:ph type="title"/>
          </p:nvPr>
        </p:nvSpPr>
        <p:spPr>
          <a:xfrm>
            <a:off x="304800" y="636600"/>
            <a:ext cx="6257100" cy="13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Check the </a:t>
            </a:r>
            <a:r>
              <a:rPr lang="en" sz="3800" u="sng">
                <a:solidFill>
                  <a:schemeClr val="hlink"/>
                </a:solidFill>
                <a:hlinkClick r:id="rId3"/>
              </a:rPr>
              <a:t>Github</a:t>
            </a:r>
            <a:r>
              <a:rPr lang="en" sz="3800">
                <a:solidFill>
                  <a:srgbClr val="FFB71B"/>
                </a:solidFill>
              </a:rPr>
              <a:t> </a:t>
            </a:r>
            <a:r>
              <a:rPr lang="en" sz="3800"/>
              <a:t>and see more on </a:t>
            </a:r>
            <a:r>
              <a:rPr b="0" lang="en" sz="3800" u="sng">
                <a:solidFill>
                  <a:schemeClr val="hlink"/>
                </a:solidFill>
                <a:hlinkClick r:id="rId4"/>
              </a:rPr>
              <a:t>SimAI</a:t>
            </a:r>
            <a:endParaRPr sz="3800"/>
          </a:p>
        </p:txBody>
      </p:sp>
      <p:pic>
        <p:nvPicPr>
          <p:cNvPr id="306" name="Google Shape;306;g34b2ede3cca_0_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3675" y="122100"/>
            <a:ext cx="1972800" cy="819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307" name="Google Shape;307;g34b2ede3cca_0_33"/>
          <p:cNvGrpSpPr/>
          <p:nvPr/>
        </p:nvGrpSpPr>
        <p:grpSpPr>
          <a:xfrm>
            <a:off x="341625" y="2125450"/>
            <a:ext cx="4950850" cy="2191514"/>
            <a:chOff x="341625" y="2506450"/>
            <a:chExt cx="4950850" cy="2191514"/>
          </a:xfrm>
        </p:grpSpPr>
        <p:sp>
          <p:nvSpPr>
            <p:cNvPr id="308" name="Google Shape;308;g34b2ede3cca_0_33"/>
            <p:cNvSpPr txBox="1"/>
            <p:nvPr/>
          </p:nvSpPr>
          <p:spPr>
            <a:xfrm>
              <a:off x="775075" y="2506450"/>
              <a:ext cx="4517400" cy="32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0FAFF"/>
                  </a:solidFill>
                  <a:latin typeface="Lato"/>
                  <a:ea typeface="Lato"/>
                  <a:cs typeface="Lato"/>
                  <a:sym typeface="Lato"/>
                </a:rPr>
                <a:t>Fast and reliable data-driven insights</a:t>
              </a:r>
              <a:endParaRPr sz="1800">
                <a:solidFill>
                  <a:srgbClr val="F0FA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0FA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9" name="Google Shape;309;g34b2ede3cca_0_33"/>
            <p:cNvSpPr txBox="1"/>
            <p:nvPr/>
          </p:nvSpPr>
          <p:spPr>
            <a:xfrm>
              <a:off x="775075" y="3096800"/>
              <a:ext cx="4517400" cy="32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0FAFF"/>
                  </a:solidFill>
                  <a:latin typeface="Lato"/>
                  <a:ea typeface="Lato"/>
                  <a:cs typeface="Lato"/>
                  <a:sym typeface="Lato"/>
                </a:rPr>
                <a:t>Intuitive and simple workflow</a:t>
              </a:r>
              <a:endParaRPr sz="1800">
                <a:solidFill>
                  <a:srgbClr val="F0FA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0FA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0FA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10" name="Google Shape;310;g34b2ede3cca_0_3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41625" y="2579400"/>
              <a:ext cx="327600" cy="327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1" name="Google Shape;311;g34b2ede3cca_0_33"/>
            <p:cNvSpPr txBox="1"/>
            <p:nvPr/>
          </p:nvSpPr>
          <p:spPr>
            <a:xfrm>
              <a:off x="775075" y="3697088"/>
              <a:ext cx="4517400" cy="32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0FAFF"/>
                  </a:solidFill>
                  <a:latin typeface="Lato"/>
                  <a:ea typeface="Lato"/>
                  <a:cs typeface="Lato"/>
                  <a:sym typeface="Lato"/>
                </a:rPr>
                <a:t>Flexible deployment options</a:t>
              </a:r>
              <a:endParaRPr sz="1800">
                <a:solidFill>
                  <a:srgbClr val="F0FA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0FA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0FA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2" name="Google Shape;312;g34b2ede3cca_0_33"/>
            <p:cNvSpPr txBox="1"/>
            <p:nvPr/>
          </p:nvSpPr>
          <p:spPr>
            <a:xfrm>
              <a:off x="775075" y="4297400"/>
              <a:ext cx="4517400" cy="32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0FAFF"/>
                  </a:solidFill>
                  <a:latin typeface="Lato"/>
                  <a:ea typeface="Lato"/>
                  <a:cs typeface="Lato"/>
                  <a:sym typeface="Lato"/>
                </a:rPr>
                <a:t>Expansive design space exploration</a:t>
              </a:r>
              <a:endParaRPr sz="1800">
                <a:solidFill>
                  <a:srgbClr val="F0FA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0FA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0FA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13" name="Google Shape;313;g34b2ede3cca_0_3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41625" y="3165236"/>
              <a:ext cx="327600" cy="327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4" name="Google Shape;314;g34b2ede3cca_0_3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41625" y="3774156"/>
              <a:ext cx="327600" cy="327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5" name="Google Shape;315;g34b2ede3cca_0_3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41625" y="4370364"/>
              <a:ext cx="327600" cy="3276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16" name="Google Shape;316;g34b2ede3cca_0_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45927" y="2054876"/>
            <a:ext cx="3470700" cy="2405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aipy">
  <a:themeElements>
    <a:clrScheme name="Material">
      <a:dk1>
        <a:srgbClr val="140A1E"/>
      </a:dk1>
      <a:lt1>
        <a:srgbClr val="FFFFFF"/>
      </a:lt1>
      <a:dk2>
        <a:srgbClr val="44505C"/>
      </a:dk2>
      <a:lt2>
        <a:srgbClr val="A9B0B3"/>
      </a:lt2>
      <a:accent1>
        <a:srgbClr val="283282"/>
      </a:accent1>
      <a:accent2>
        <a:srgbClr val="FF462B"/>
      </a:accent2>
      <a:accent3>
        <a:srgbClr val="AAC8E6"/>
      </a:accent3>
      <a:accent4>
        <a:srgbClr val="8EB3E0"/>
      </a:accent4>
      <a:accent5>
        <a:srgbClr val="96E6B3"/>
      </a:accent5>
      <a:accent6>
        <a:srgbClr val="F0FAFF"/>
      </a:accent6>
      <a:hlink>
        <a:srgbClr val="FFB71B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Marine Taipy</dc:creator>
</cp:coreProperties>
</file>